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86" r:id="rId3"/>
    <p:sldId id="257" r:id="rId4"/>
    <p:sldId id="263" r:id="rId5"/>
    <p:sldId id="259" r:id="rId6"/>
    <p:sldId id="264" r:id="rId7"/>
    <p:sldId id="261" r:id="rId8"/>
    <p:sldId id="268" r:id="rId9"/>
    <p:sldId id="267" r:id="rId10"/>
    <p:sldId id="266" r:id="rId11"/>
    <p:sldId id="265" r:id="rId12"/>
    <p:sldId id="272" r:id="rId13"/>
    <p:sldId id="278" r:id="rId14"/>
    <p:sldId id="279" r:id="rId15"/>
    <p:sldId id="284" r:id="rId16"/>
    <p:sldId id="280" r:id="rId17"/>
    <p:sldId id="285" r:id="rId18"/>
    <p:sldId id="256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-1092" y="-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6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6070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3164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0404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9269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1688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1134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8.png"  /><Relationship Id="rId14" Type="http://schemas.openxmlformats.org/officeDocument/2006/relationships/image" Target="../media/image10.png"  /><Relationship Id="rId15" Type="http://schemas.openxmlformats.org/officeDocument/2006/relationships/image" Target="../media/image9.png"  /><Relationship Id="rId16" Type="http://schemas.openxmlformats.org/officeDocument/2006/relationships/image" Target="../media/image11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53.jpeg"  /><Relationship Id="rId2" Type="http://schemas.openxmlformats.org/officeDocument/2006/relationships/image" Target="../media/image1.png"  /><Relationship Id="rId3" Type="http://schemas.openxmlformats.org/officeDocument/2006/relationships/image" Target="../media/image52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hyperlink" Target="https://www.figma.com/design/ZDxAkFU68lw6XNMbJ2IXd1/%EC%99%80%EC%9D%B4%EC%96%B4-%ED%94%84%EB%A0%88%EC%9E%84-%ED%92%8B%EC%82%B4-%EB%A7%A4%EC%B9%AD-%ED%94%8C%EB%9E%AB%ED%8F%BC-?node-id=575-244&amp;amp;t=SrZdMLAPx3AB8Qdn-1" TargetMode="External" /><Relationship Id="rId11" Type="http://schemas.openxmlformats.org/officeDocument/2006/relationships/image" Target="../media/image8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5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55.png"  /><Relationship Id="rId11" Type="http://schemas.openxmlformats.org/officeDocument/2006/relationships/hyperlink" Target="https://www.figma.com/design/ZDxAkFU68lw6XNMbJ2IXd1/%EC%99%80%EC%9D%B4%EC%96%B4-%ED%94%84%EB%A0%88%EC%9E%84-%ED%92%8B%EC%82%B4-%EB%A7%A4%EC%B9%AD-%ED%94%8C%EB%9E%AB%ED%8F%BC-?node-id=824-1286&amp;amp;t=SrZdMLAPx3AB8Qdn-1" TargetMode="External" /><Relationship Id="rId12" Type="http://schemas.openxmlformats.org/officeDocument/2006/relationships/image" Target="../media/image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56.jpe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57.png"  /><Relationship Id="rId11" Type="http://schemas.openxmlformats.org/officeDocument/2006/relationships/hyperlink" Target="https://www.figma.com/design/ZDxAkFU68lw6XNMbJ2IXd1/%EC%99%80%EC%9D%B4%EC%96%B4-%ED%94%84%EB%A0%88%EC%9E%84-%ED%92%8B%EC%82%B4-%EB%A7%A4%EC%B9%AD-%ED%94%8C%EB%9E%AB%ED%8F%BC-?node-id=925-5606&amp;amp;t=SvUqNOYkRGemwhvk-1" TargetMode="External" /><Relationship Id="rId12" Type="http://schemas.openxmlformats.org/officeDocument/2006/relationships/image" Target="../media/image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hyperlink" Target="https://docs.google.com/spreadsheets/d/190Jr9U2F7D3XFCxy80yWhyxJV5giijIa9jE41K-z2tk/edit?usp=sharing" TargetMode="External" /><Relationship Id="rId11" Type="http://schemas.openxmlformats.org/officeDocument/2006/relationships/image" Target="../media/image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58.png"  /><Relationship Id="rId11" Type="http://schemas.openxmlformats.org/officeDocument/2006/relationships/hyperlink" Target="https://docs.google.com/spreadsheets/d/1cRFd2DkShxloEU3VMLhi_MP1DNWKarHi9XD7HMkkhs0/edit?usp=sharing" TargetMode="External" /><Relationship Id="rId12" Type="http://schemas.openxmlformats.org/officeDocument/2006/relationships/image" Target="../media/image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5.png"  /><Relationship Id="rId14" Type="http://schemas.openxmlformats.org/officeDocument/2006/relationships/image" Target="../media/image27.png"  /><Relationship Id="rId15" Type="http://schemas.openxmlformats.org/officeDocument/2006/relationships/image" Target="../media/image26.png"  /><Relationship Id="rId16" Type="http://schemas.openxmlformats.org/officeDocument/2006/relationships/image" Target="../media/image28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0.png"  /><Relationship Id="rId13" Type="http://schemas.openxmlformats.org/officeDocument/2006/relationships/image" Target="../media/image20.png"  /><Relationship Id="rId14" Type="http://schemas.openxmlformats.org/officeDocument/2006/relationships/image" Target="../media/image20.png"  /><Relationship Id="rId15" Type="http://schemas.openxmlformats.org/officeDocument/2006/relationships/image" Target="../media/image22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27.png"  /><Relationship Id="rId21" Type="http://schemas.openxmlformats.org/officeDocument/2006/relationships/image" Target="../media/image28.png"  /><Relationship Id="rId22" Type="http://schemas.openxmlformats.org/officeDocument/2006/relationships/image" Target="../media/image29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3.png"  /><Relationship Id="rId12" Type="http://schemas.openxmlformats.org/officeDocument/2006/relationships/image" Target="../media/image33.png"  /><Relationship Id="rId2" Type="http://schemas.openxmlformats.org/officeDocument/2006/relationships/image" Target="../media/image30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2.png"  /><Relationship Id="rId11" Type="http://schemas.openxmlformats.org/officeDocument/2006/relationships/image" Target="../media/image41.png"  /><Relationship Id="rId12" Type="http://schemas.openxmlformats.org/officeDocument/2006/relationships/image" Target="../media/image41.png"  /><Relationship Id="rId13" Type="http://schemas.openxmlformats.org/officeDocument/2006/relationships/image" Target="../media/image41.png"  /><Relationship Id="rId14" Type="http://schemas.openxmlformats.org/officeDocument/2006/relationships/image" Target="../media/image43.png"  /><Relationship Id="rId15" Type="http://schemas.openxmlformats.org/officeDocument/2006/relationships/image" Target="../media/image44.png"  /><Relationship Id="rId16" Type="http://schemas.openxmlformats.org/officeDocument/2006/relationships/image" Target="../media/image45.png"  /><Relationship Id="rId17" Type="http://schemas.openxmlformats.org/officeDocument/2006/relationships/image" Target="../media/image46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8.png"  /><Relationship Id="rId11" Type="http://schemas.openxmlformats.org/officeDocument/2006/relationships/hyperlink" Target="https://docs.google.com/spreadsheets/d/1jaYp6MRVAeEZxCs5cthx2k_iw-A1neyiFymZRUxhH-g/edit?usp=sharing" TargetMode="External" /><Relationship Id="rId12" Type="http://schemas.openxmlformats.org/officeDocument/2006/relationships/image" Target="../media/image8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0.jpeg"  /><Relationship Id="rId11" Type="http://schemas.openxmlformats.org/officeDocument/2006/relationships/image" Target="../media/image46.png"  /><Relationship Id="rId2" Type="http://schemas.openxmlformats.org/officeDocument/2006/relationships/image" Target="../media/image34.png"  /><Relationship Id="rId3" Type="http://schemas.openxmlformats.org/officeDocument/2006/relationships/image" Target="../media/image49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6.png"  /><Relationship Id="rId11" Type="http://schemas.openxmlformats.org/officeDocument/2006/relationships/image" Target="../media/image51.jpeg"  /><Relationship Id="rId2" Type="http://schemas.openxmlformats.org/officeDocument/2006/relationships/image" Target="../media/image34.png"  /><Relationship Id="rId3" Type="http://schemas.openxmlformats.org/officeDocument/2006/relationships/image" Target="../media/image49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8950" y="621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1" i="0" u="none" strike="noStrike">
                <a:solidFill>
                  <a:srgbClr val="494a4e"/>
                </a:solidFill>
                <a:latin typeface="맑은 고딕"/>
              </a:rPr>
              <a:t>Multi_FC | </a:t>
            </a:r>
            <a:r>
              <a:rPr lang="ko-KR" altLang="en-US" sz="3400" b="1" i="0" u="none" strike="noStrike">
                <a:solidFill>
                  <a:srgbClr val="494a4e"/>
                </a:solidFill>
                <a:latin typeface="맑은 고딕"/>
              </a:rPr>
              <a:t>권성민 문진우 박태란 윤승근 최준호 홍예린</a:t>
            </a:r>
            <a:endParaRPr lang="ko-KR" altLang="en-US" sz="3400" b="1" i="0" u="none" strike="noStrike">
              <a:solidFill>
                <a:srgbClr val="494a4e"/>
              </a:solidFill>
              <a:latin typeface="맑은 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799" y="4229100"/>
            <a:ext cx="123444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9000" b="1" i="0" u="none" strike="noStrike">
                <a:solidFill>
                  <a:srgbClr val="000000"/>
                </a:solidFill>
                <a:latin typeface="맑은 고딕"/>
              </a:rPr>
              <a:t>조 중간 발표</a:t>
            </a:r>
            <a:endParaRPr lang="ko-KR" altLang="en-US" sz="9000" b="1" i="0" u="none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34209" y="2277109"/>
            <a:ext cx="1266191" cy="12661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15084" y="5620384"/>
            <a:ext cx="1123316" cy="1123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53600" y="7353300"/>
            <a:ext cx="1075691" cy="1075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07559" y="8455659"/>
            <a:ext cx="1107441" cy="11074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126209" y="8267700"/>
            <a:ext cx="1266191" cy="12661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324600" y="2620009"/>
            <a:ext cx="1075691" cy="10756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896600" y="1714500"/>
            <a:ext cx="1123316" cy="11233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732759" y="3426459"/>
            <a:ext cx="1107441" cy="11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2852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9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92200" y="1663700"/>
            <a:ext cx="3716187" cy="26416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핵심 기능 &amp; 사용자 흐름</a:t>
            </a:r>
            <a:endParaRPr 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490700" y="1790700"/>
            <a:ext cx="2578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500" b="0" i="0" u="none" strike="noStrike">
                <a:solidFill>
                  <a:srgbClr val="000000"/>
                </a:solidFill>
                <a:ea typeface="Pretendard Bold"/>
              </a:rPr>
              <a:t>Screen Flow</a:t>
            </a:r>
            <a:endParaRPr lang="en-US" altLang="ko-KR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868400" y="1790700"/>
            <a:ext cx="504191" cy="504191"/>
          </a:xfrm>
          <a:prstGeom prst="rect">
            <a:avLst/>
          </a:prstGeom>
        </p:spPr>
      </p:pic>
      <p:sp>
        <p:nvSpPr>
          <p:cNvPr id="25" name="TextBox 12"/>
          <p:cNvSpPr txBox="1"/>
          <p:nvPr/>
        </p:nvSpPr>
        <p:spPr>
          <a:xfrm>
            <a:off x="13944600" y="2552700"/>
            <a:ext cx="38100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유저</a:t>
            </a:r>
            <a:r>
              <a:rPr lang="en-US" altLang="ko-KR" sz="2400" b="0" i="0" u="none" strike="noStrike">
                <a:solidFill>
                  <a:srgbClr val="717377"/>
                </a:solidFill>
                <a:ea typeface="Pretendard Regular"/>
              </a:rPr>
              <a:t> </a:t>
            </a: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여정을 실제 화면 흐름으로 구상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/>
          <a:srcRect l="2391" t="3211" r="2072" b="4232"/>
          <a:stretch>
            <a:fillRect/>
          </a:stretch>
        </p:blipFill>
        <p:spPr>
          <a:xfrm>
            <a:off x="533400" y="1547083"/>
            <a:ext cx="13121132" cy="79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720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100" y="431799"/>
            <a:ext cx="17360900" cy="114935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867400" y="723900"/>
            <a:ext cx="6794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화면 설계 </a:t>
            </a:r>
            <a:r>
              <a:rPr lang="en-US" altLang="ko-KR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-</a:t>
            </a: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 와이어프레임</a:t>
            </a:r>
            <a:endParaRPr lang="ko-KR" alt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28616" y="1582907"/>
            <a:ext cx="12230767" cy="8513593"/>
          </a:xfrm>
          <a:prstGeom prst="rect">
            <a:avLst/>
          </a:prstGeom>
        </p:spPr>
      </p:pic>
      <p:pic>
        <p:nvPicPr>
          <p:cNvPr id="42" name="그림 41">
            <a:hlinkClick r:id="rId10" tooltip="와이어프레임"/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488409" y="8572500"/>
            <a:ext cx="1266191" cy="12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071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799"/>
            <a:ext cx="17360900" cy="114935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64300" y="723900"/>
            <a:ext cx="5346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화면 설계 </a:t>
            </a:r>
            <a:r>
              <a:rPr lang="en-US" altLang="ko-KR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-</a:t>
            </a: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 시나리오 보드</a:t>
            </a:r>
            <a:endParaRPr lang="ko-KR" alt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34455" y="1638300"/>
            <a:ext cx="15619090" cy="8232140"/>
          </a:xfrm>
          <a:prstGeom prst="rect">
            <a:avLst/>
          </a:prstGeom>
        </p:spPr>
      </p:pic>
      <p:pic>
        <p:nvPicPr>
          <p:cNvPr id="48" name="그림 47">
            <a:hlinkClick r:id="rId11" tooltip="시나리오 보드"/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535400" y="8525510"/>
            <a:ext cx="1266191" cy="12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2841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799"/>
            <a:ext cx="17360900" cy="114935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64300" y="723900"/>
            <a:ext cx="5346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시스템 설계</a:t>
            </a:r>
            <a:r>
              <a:rPr lang="en-US" altLang="ko-KR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 - ERD</a:t>
            </a:r>
            <a:endParaRPr lang="en-US" altLang="ko-KR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046578" y="1638300"/>
            <a:ext cx="14194844" cy="81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558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799"/>
            <a:ext cx="17360900" cy="114935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64300" y="723900"/>
            <a:ext cx="5346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시스템 설계</a:t>
            </a:r>
            <a:r>
              <a:rPr lang="en-US" altLang="ko-KR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 - ERD</a:t>
            </a:r>
            <a:endParaRPr lang="en-US" altLang="ko-KR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794794" y="1714500"/>
            <a:ext cx="12698412" cy="8190475"/>
          </a:xfrm>
          <a:prstGeom prst="rect">
            <a:avLst/>
          </a:prstGeom>
        </p:spPr>
      </p:pic>
      <p:pic>
        <p:nvPicPr>
          <p:cNvPr id="50" name="그림 49">
            <a:hlinkClick r:id="rId11" tooltip="요구사항 별 쿼리"/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306800" y="8525509"/>
            <a:ext cx="1266191" cy="12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9767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799"/>
            <a:ext cx="17360900" cy="114935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64300" y="723900"/>
            <a:ext cx="5346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시스템 설계</a:t>
            </a:r>
            <a:r>
              <a:rPr lang="en-US" altLang="ko-KR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 - API</a:t>
            </a: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 명세서</a:t>
            </a:r>
            <a:endParaRPr lang="ko-KR" alt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914400" y="2233642"/>
          <a:ext cx="16687799" cy="7253257"/>
        </p:xfrm>
        <a:graphic>
          <a:graphicData uri="http://schemas.openxmlformats.org/drawingml/2006/table">
            <a:tbl>
              <a:tblPr firstRow="1" bandRow="1"/>
              <a:tblGrid>
                <a:gridCol w="984480"/>
                <a:gridCol w="2207968"/>
                <a:gridCol w="3815573"/>
                <a:gridCol w="2449820"/>
                <a:gridCol w="7229957"/>
              </a:tblGrid>
              <a:tr h="320040">
                <a:tc gridSpan="5"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API </a:t>
                      </a: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</a:rPr>
                        <a:t>명세서</a:t>
                      </a:r>
                      <a:endParaRPr xmlns:mc="http://schemas.openxmlformats.org/markup-compatibility/2006" xmlns:hp="http://schemas.haansoft.com/office/presentation/8.0" sz="15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b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  <a:solidFill>
                      <a:srgbClr val="dce6f1">
                        <a:alpha val="100000"/>
                      </a:srgbClr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8639"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페이지 명</a:t>
                      </a:r>
                      <a:endParaRPr xmlns:mc="http://schemas.openxmlformats.org/markup-compatibility/2006" xmlns:hp="http://schemas.haansoft.com/office/presentation/8.0" sz="15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Http Method</a:t>
                      </a:r>
                      <a:endParaRPr xmlns:mc="http://schemas.openxmlformats.org/markup-compatibility/2006" xmlns:hp="http://schemas.haansoft.com/office/presentation/8.0" sz="15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router</a:t>
                      </a:r>
                      <a:endParaRPr xmlns:mc="http://schemas.openxmlformats.org/markup-compatibility/2006" xmlns:hp="http://schemas.haansoft.com/office/presentation/8.0" sz="15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요구사항명</a:t>
                      </a:r>
                      <a:endParaRPr xmlns:mc="http://schemas.openxmlformats.org/markup-compatibility/2006" xmlns:hp="http://schemas.haansoft.com/office/presentation/8.0" sz="15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1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요구사항 내용</a:t>
                      </a:r>
                      <a:endParaRPr xmlns:mc="http://schemas.openxmlformats.org/markup-compatibility/2006" xmlns:hp="http://schemas.haansoft.com/office/presentation/8.0" sz="1500" b="1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rowSpan="8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/login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로그인 페이지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로그인 페이지로 리다이렉트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/api/auth/login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로그인 요청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로그인 요청 ( body - username, password )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/api/auth/logout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로그아웃 요청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로그아웃 처리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/api/auth/refresh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토큰 갱신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Refresh Token으로 Access Token 재발급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/kakaologin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카카오 로그인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카카오로그인 OAuth 페이지 리다이렉트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/api/auth/oauth2/google/callback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구글 로그인 콜백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구글 인증 후 콜백 처리 및 JWT 발급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/googlelogin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구글 로그인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구글 로그인 OAuth 페이지 리다이렉트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/api/auth/oauth2/kakao/callback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카카오 로그인 콜백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카카오 인증 후 콜백 처리 및 JWT 발급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회원가입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/signup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회원가입 페이지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회원가입 페이지로 리다이렉트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/api/auth/signup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회원가입 요청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회원가입 요청 (body - username, password, email, nickname, address, level)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/api/auth/check-username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아이디 중복 확인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아이디 중복 여부 확인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/api/auth/check-nickname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닉네임 중복 확인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닉네임 중복 여부 확인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아이디 찾기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/find-username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아이디 찾기 페이지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아이디 찾기 페이지로 리다이렉트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/api/auth/find-username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인증번호 전송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이메일로 6자리 인증번호 전송 (body - email)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/api/auth/verify-username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인증번호 검증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인증번호 검증 후 마스킹된 아이디 반환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3442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비밀번호 찾기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GET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/reset-password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비밀번호 찾기 페이지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아이디 찾기 페이지로 리다이렉트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/api/auth/reset-password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인증번호 전송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이메일로 6자리 인증번호 전송 (body - email)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POST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/api/auth/verify-password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인증번호 검증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인증번호 검증 후 마스킹된 아이디 반환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20040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PUT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/api/auth/update-password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비밀번호 재설정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5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새 비밀번호로 변경</a:t>
                      </a:r>
                      <a:endParaRPr xmlns:mc="http://schemas.openxmlformats.org/markup-compatibility/2006" xmlns:hp="http://schemas.haansoft.com/office/presentation/8.0" sz="15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b">
                    <a:lnL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cccccc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1" name="그림 50">
            <a:hlinkClick r:id="rId10" tooltip="api명세서"/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459200" y="8754109"/>
            <a:ext cx="1266191" cy="12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445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799"/>
            <a:ext cx="17360900" cy="114935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64300" y="723900"/>
            <a:ext cx="53467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WBS</a:t>
            </a:r>
            <a:endParaRPr lang="en-US" altLang="ko-KR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49116" y="2324100"/>
            <a:ext cx="15589766" cy="7162800"/>
          </a:xfrm>
          <a:prstGeom prst="rect">
            <a:avLst/>
          </a:prstGeom>
        </p:spPr>
      </p:pic>
      <p:pic>
        <p:nvPicPr>
          <p:cNvPr id="53" name="그림 52">
            <a:hlinkClick r:id="rId11" tooltip="WBS"/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383000" y="8677909"/>
            <a:ext cx="1266191" cy="12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0286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8950" y="621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1" i="0" u="none" strike="noStrike">
                <a:solidFill>
                  <a:srgbClr val="494a4e"/>
                </a:solidFill>
                <a:latin typeface="맑은 고딕"/>
              </a:rPr>
              <a:t>Multi_FC | </a:t>
            </a:r>
            <a:r>
              <a:rPr lang="ko-KR" altLang="en-US" sz="3400" b="1" i="0" u="none" strike="noStrike">
                <a:solidFill>
                  <a:srgbClr val="494a4e"/>
                </a:solidFill>
                <a:latin typeface="맑은 고딕"/>
              </a:rPr>
              <a:t>권성민 문진우 박태란 윤승근 최준호 홍예린</a:t>
            </a:r>
            <a:endParaRPr lang="ko-KR" altLang="en-US" sz="3400" b="1" i="0" u="none" strike="noStrike">
              <a:solidFill>
                <a:srgbClr val="494a4e"/>
              </a:solidFill>
              <a:latin typeface="맑은 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799" y="4229100"/>
            <a:ext cx="123444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9000" b="1" i="0" u="none" strike="noStrike">
                <a:solidFill>
                  <a:srgbClr val="000000"/>
                </a:solidFill>
                <a:latin typeface="맑은 고딕"/>
              </a:rPr>
              <a:t>감사합니다</a:t>
            </a:r>
            <a:endParaRPr lang="ko-KR" altLang="en-US" sz="9000" b="1" i="0" u="none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34209" y="2277109"/>
            <a:ext cx="1266191" cy="12661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15084" y="5620384"/>
            <a:ext cx="1123316" cy="1123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53600" y="7353300"/>
            <a:ext cx="1075691" cy="1075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07559" y="8455659"/>
            <a:ext cx="1107441" cy="11074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126209" y="8267700"/>
            <a:ext cx="1266191" cy="12661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324600" y="2620009"/>
            <a:ext cx="1075691" cy="10756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896600" y="1714500"/>
            <a:ext cx="1123316" cy="11233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732759" y="3426459"/>
            <a:ext cx="1107441" cy="11074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"/>
          <p:cNvGrpSpPr/>
          <p:nvPr/>
        </p:nvGrpSpPr>
        <p:grpSpPr>
          <a:xfrm rot="0">
            <a:off x="463549" y="431800"/>
            <a:ext cx="17360900" cy="9423400"/>
            <a:chOff x="457200" y="431800"/>
            <a:chExt cx="17360900" cy="9423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57200" y="431800"/>
              <a:ext cx="17360900" cy="9423400"/>
            </a:xfrm>
            <a:prstGeom prst="rect">
              <a:avLst/>
            </a:prstGeom>
            <a:effectLst>
              <a:outerShdw blurRad="1106733" dist="362644" dir="4020000">
                <a:srgbClr val="000000">
                  <a:alpha val="50000"/>
                </a:srgbClr>
              </a:outerShdw>
            </a:effectLst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7200" y="431800"/>
              <a:ext cx="17360900" cy="9017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99100" y="660400"/>
              <a:ext cx="7289800" cy="4445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389496" y="3009900"/>
          <a:ext cx="9526904" cy="63119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30704"/>
                <a:gridCol w="7696200"/>
              </a:tblGrid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32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 b="0">
                          <a:solidFill>
                            <a:schemeClr val="tx1"/>
                          </a:solidFill>
                        </a:rPr>
                        <a:t>프로젝트 개요</a:t>
                      </a:r>
                      <a:endParaRPr lang="ko-KR" altLang="en-US" sz="32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2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기획 배경 </a:t>
                      </a:r>
                      <a:r>
                        <a:rPr lang="en-US" altLang="ko-KR" sz="320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 목표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3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기술 구조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4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핵심 기능 </a:t>
                      </a:r>
                      <a:r>
                        <a:rPr lang="en-US" altLang="ko-KR" sz="320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 사용자 흐름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5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화면 설계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6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시스템 설계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7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>
                          <a:solidFill>
                            <a:schemeClr val="tx1"/>
                          </a:solidFill>
                        </a:rPr>
                        <a:t>WBS</a:t>
                      </a:r>
                      <a:endParaRPr lang="en-US" altLang="ko-KR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60500" y="46482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03400" y="41529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257800" y="46482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473700" y="8166100"/>
            <a:ext cx="35814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매칭 완료 시 그룹채팅 생성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사용자 간의 </a:t>
            </a:r>
            <a:r>
              <a:rPr lang="en-US" altLang="ko-KR" sz="2400" b="0" i="0" u="none" strike="noStrike">
                <a:solidFill>
                  <a:srgbClr val="717377"/>
                </a:solidFill>
                <a:ea typeface="Pretendard Regular"/>
              </a:rPr>
              <a:t>1:1</a:t>
            </a: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 채팅 생성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067800" y="46482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877800" y="46482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549900" y="41529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423400" y="41529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3233400" y="41529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7239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프로젝트 개요</a:t>
            </a:r>
            <a:endParaRPr lang="ko-KR" altLang="en-US" sz="3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03400" y="43180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  <a:endParaRPr lang="en-US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549900" y="43180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  <a:endParaRPr lang="en-US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23400" y="43180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  <a:endParaRPr lang="en-US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33400" y="43180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  <a:endParaRPr lang="en-US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6400" y="72263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ea typeface="Pretendard Bold"/>
              </a:rPr>
              <a:t>풋살 매칭</a:t>
            </a:r>
            <a:endParaRPr lang="ko-KR" altLang="en-US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6400" y="8166100"/>
            <a:ext cx="35814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경기 개설 및 경기 참여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6400" y="72263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ea typeface="Pretendard Bold"/>
              </a:rPr>
              <a:t>채팅</a:t>
            </a:r>
            <a:endParaRPr lang="ko-KR" altLang="en-US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96400" y="72263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ea typeface="Pretendard Bold"/>
              </a:rPr>
              <a:t>커뮤니티</a:t>
            </a:r>
            <a:endParaRPr lang="ko-KR" altLang="en-US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83700" y="8166100"/>
            <a:ext cx="35814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정보 공유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06400" y="7226300"/>
            <a:ext cx="3594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ea typeface="Pretendard Bold"/>
              </a:rPr>
              <a:t>일정 관리</a:t>
            </a:r>
            <a:endParaRPr lang="ko-KR" altLang="en-US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093700" y="8166100"/>
            <a:ext cx="35814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매칭 된 일정 자동 연결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개인 일정 관리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67000" y="2603500"/>
            <a:ext cx="57150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4000" b="0" i="0" u="none" strike="noStrike">
                <a:solidFill>
                  <a:srgbClr val="000000"/>
                </a:solidFill>
                <a:ea typeface="Pretendard Bold"/>
              </a:rPr>
              <a:t>프로젝트명 </a:t>
            </a:r>
            <a:r>
              <a:rPr lang="en-US" altLang="ko-KR" sz="4000" b="0" i="0" u="none" strike="noStrike">
                <a:solidFill>
                  <a:srgbClr val="000000"/>
                </a:solidFill>
                <a:ea typeface="Pretendard Bold"/>
              </a:rPr>
              <a:t>:</a:t>
            </a:r>
            <a:r>
              <a:rPr lang="ko-KR" altLang="en-US" sz="4000" b="0" i="0" u="none" strike="noStrike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4000" b="0" i="0" u="none" strike="noStrike">
                <a:solidFill>
                  <a:srgbClr val="000000"/>
                </a:solidFill>
                <a:ea typeface="Pretendard Bold"/>
              </a:rPr>
              <a:t>Multi_FC</a:t>
            </a:r>
            <a:endParaRPr lang="en-US" altLang="ko-KR" sz="4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832100" y="4942204"/>
            <a:ext cx="1266191" cy="126619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6769100" y="5048884"/>
            <a:ext cx="1123316" cy="112331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452600" y="5037454"/>
            <a:ext cx="1075691" cy="10756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0642600" y="5064759"/>
            <a:ext cx="1107441" cy="110744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689734" y="2413634"/>
            <a:ext cx="901066" cy="9010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7493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기획 배경 </a:t>
            </a:r>
            <a:r>
              <a:rPr lang="en-US" altLang="ko-KR" sz="3000" b="0" i="0" u="none" strike="noStrike">
                <a:solidFill>
                  <a:srgbClr val="ffffff"/>
                </a:solidFill>
                <a:latin typeface="Pretendard Light"/>
              </a:rPr>
              <a:t>&amp;</a:t>
            </a: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 목표</a:t>
            </a:r>
            <a:endParaRPr lang="ko-KR" altLang="en-US" sz="3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10800" y="2247900"/>
            <a:ext cx="74676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동호회 가입 비율 중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‘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풋살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축구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’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종목이 가장 높음</a:t>
            </a:r>
            <a:r>
              <a:rPr xmlns:mc="http://schemas.openxmlformats.org/markup-compatibility/2006" xmlns:hp="http://schemas.haansoft.com/office/presentation/8.0" lang="ko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, </a:t>
            </a:r>
            <a:r>
              <a:rPr xmlns:mc="http://schemas.openxmlformats.org/markup-compatibility/2006" xmlns:hp="http://schemas.haansoft.com/office/presentation/8.0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그러나 팀 구성</a:t>
            </a:r>
            <a:r>
              <a:rPr xmlns:mc="http://schemas.openxmlformats.org/markup-compatibility/2006" xmlns:hp="http://schemas.haansoft.com/office/presentation/8.0" lang="ko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시간 조율</a:t>
            </a:r>
            <a:r>
              <a:rPr xmlns:mc="http://schemas.openxmlformats.org/markup-compatibility/2006" xmlns:hp="http://schemas.haansoft.com/office/presentation/8.0" lang="ko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실시간 소통의 한계 존재</a:t>
            </a:r>
            <a:endParaRPr xmlns:mc="http://schemas.openxmlformats.org/markup-compatibility/2006" xmlns:hp="http://schemas.haansoft.com/office/presentation/8.0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21902" y="3771900"/>
            <a:ext cx="7480299" cy="1371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기존 동호회 중심의 풋살 환경에서 개인 사용자가 팀에 참여하거나 경기를 개설하기 어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려움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2500" b="1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2500" b="1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55784" y="2171700"/>
            <a:ext cx="504191" cy="5041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448800" y="3771900"/>
            <a:ext cx="504191" cy="504191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10058400" y="6561455"/>
            <a:ext cx="7620000" cy="23710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개인 중심의 경기 개설과 실시간 팀 매칭 기능을 통해 이러한 접근성을 개선</a:t>
            </a:r>
            <a:endParaRPr xmlns:mc="http://schemas.openxmlformats.org/markup-compatibility/2006" xmlns:hp="http://schemas.haansoft.com/office/presentation/8.0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통합적 서비스를 통해 풋살 참여 장벽을 낮추고</a:t>
            </a:r>
            <a:r>
              <a:rPr xmlns:mc="http://schemas.openxmlformats.org/markup-compatibility/2006" xmlns:hp="http://schemas.haansoft.com/office/presentation/8.0" 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, </a:t>
            </a:r>
            <a:r>
              <a:rPr xmlns:mc="http://schemas.openxmlformats.org/markup-compatibility/2006" xmlns:hp="http://schemas.haansoft.com/office/presentation/8.0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실시간 소통 중심의 새로운 스포츠 커뮤니티 경험을 제공</a:t>
            </a:r>
            <a:endParaRPr lang="ko-KR" altLang="en-US" sz="25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48800" y="6591300"/>
            <a:ext cx="504191" cy="5041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441816" y="7734300"/>
            <a:ext cx="504191" cy="504191"/>
          </a:xfrm>
          <a:prstGeom prst="rect">
            <a:avLst/>
          </a:prstGeom>
        </p:spPr>
      </p:pic>
      <p:sp>
        <p:nvSpPr>
          <p:cNvPr id="24" name="아래쪽 화살표 23"/>
          <p:cNvSpPr/>
          <p:nvPr/>
        </p:nvSpPr>
        <p:spPr>
          <a:xfrm>
            <a:off x="13030200" y="4914900"/>
            <a:ext cx="685800" cy="137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f99"/>
          </a:solidFill>
          <a:ln>
            <a:solidFill>
              <a:srgbClr val="ffef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609600" y="571500"/>
          <a:ext cx="8117205" cy="9100752"/>
        </p:xfrm>
        <a:graphic>
          <a:graphicData uri="http://schemas.openxmlformats.org/drawingml/2006/table">
            <a:tbl>
              <a:tblPr firstRow="1" bandRow="1"/>
              <a:tblGrid>
                <a:gridCol w="453390"/>
                <a:gridCol w="1392555"/>
                <a:gridCol w="2459355"/>
                <a:gridCol w="3811905"/>
              </a:tblGrid>
              <a:tr h="289005">
                <a:tc grid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구장 검색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e599">
                        <a:alpha val="100000"/>
                      </a:srgbClr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40326">
                <a:tc rowSpan="1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회원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경기 생성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경기 생성 기능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경기명, 시간, 장소 입력 후 등록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지도 업데이트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생성된 경기 마커를 KakaoMap에 실시간 반영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40326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유효성 검사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입력값 검증(시간, 인원 등)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참가 인원 관리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인원 수 실시간 표시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WebSocket을 통해 경기별 현재 참가 인원을 실시간으로 업데이트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참가 인원 검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최대·최소 인원 기준을 확인하여 참가 가능 여부를 자동 판단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최대/최소 인원 설정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경기 생성 시 인원 제한값을 설정하여 참가자 수를 제어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구장 검색 및 상세 보기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KakaoMap API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KakaoMap API를 이용해 구장 위치와 정보를 지도에 표시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구장 필터링 기능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종목, 지역, 시간대 등 조건별로 구장 목록을 필터링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상세 팝업/페이지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구장 마커 클릭 시 상세 정보 팝업 또는 별도 페이지로 연결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매칭방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WebSocket 서버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경기 인원, 매칭 상태, 채팅 메시지를 실시간으로 송수신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 자동 생성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인원 충족 시 자동으로 경기 매칭방 생성 및 사용자 연결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일정 및 채팅 연결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매칭방 내에서 경기 일정 공유와 채팅 기능을 함께 제공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매칭방 기능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실시간 채팅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매칭된 사용자 간 메시지를 WebSocket으로 실시간 교환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후기 작성 연동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경기 종료 후 매칭방에서 후기 작성 기능과 연결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일정 공유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매칭방 내에서 경기 일정 정보를 함께 확인 및 수정 가능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6133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그룹 채팅방 리다이렉트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 완료 시 자동 이동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xmlns:mc="http://schemas.openxmlformats.org/markup-compatibility/2006" xmlns:hp="http://schemas.haansoft.com/office/presentation/8.0" sz="1600" b="0" i="0" u="none" strike="noStrike" baseline="0" mc:Ignorable="hp" hp:hslEmbossed="0">
                          <a:solidFill>
                            <a:srgbClr val="000000"/>
                          </a:solidFill>
                          <a:latin typeface="맑은 고딕"/>
                          <a:cs typeface="Arial"/>
                        </a:rPr>
                        <a:t>매칭 완료 시 해당 경기의 그룹 채팅방으로 자동 리다이렉트</a:t>
                      </a:r>
                      <a:endParaRPr xmlns:mc="http://schemas.openxmlformats.org/markup-compatibility/2006" xmlns:hp="http://schemas.haansoft.com/office/presentation/8.0" sz="1600" b="0" i="0" u="none" strike="noStrike" baseline="0" mc:Ignorable="hp" hp:hslEmbossed="0">
                        <a:solidFill>
                          <a:srgbClr val="000000"/>
                        </a:solidFill>
                        <a:latin typeface="맑은 고딕"/>
                        <a:cs typeface="Arial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524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276600" y="3200400"/>
            <a:ext cx="6115050" cy="29083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19500" y="2705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156700" y="3200400"/>
            <a:ext cx="6115050" cy="29083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058400" y="3924300"/>
            <a:ext cx="46482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" sz="2600" b="0" i="0" u="none" strike="noStrike" baseline="0" mc:Ignorable="hp" hp:hslEmbossed="0">
                <a:latin typeface="Arial"/>
                <a:ea typeface="맑은 고딕"/>
                <a:cs typeface="Arial"/>
              </a:rPr>
              <a:t>Vanilla HTML/CSS/JavaScrip</a:t>
            </a: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276600" y="6591300"/>
            <a:ext cx="6115050" cy="29083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201150" y="6591300"/>
            <a:ext cx="6115050" cy="29083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448800" y="2705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632200" y="60960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556750" y="60960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defRPr/>
            </a:pPr>
            <a:r>
              <a:rPr lang="ko-KR" altLang="en-US" sz="3000">
                <a:solidFill>
                  <a:schemeClr val="lt1"/>
                </a:solidFill>
              </a:rPr>
              <a:t>기술 구조</a:t>
            </a:r>
            <a:endParaRPr lang="en-US" sz="3000" b="0" i="0" u="none" strike="noStrike">
              <a:solidFill>
                <a:schemeClr val="lt1"/>
              </a:solidFill>
              <a:latin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19500" y="28702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000" b="0" i="0" u="none" strike="noStrike">
                <a:solidFill>
                  <a:srgbClr val="ffffff"/>
                </a:solidFill>
                <a:latin typeface="Pretendard Bold"/>
              </a:rPr>
              <a:t>B</a:t>
            </a:r>
            <a:endParaRPr lang="en-US" altLang="ko-KR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48800" y="28702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000" b="0" i="0" u="none" strike="noStrike">
                <a:solidFill>
                  <a:srgbClr val="ffffff"/>
                </a:solidFill>
                <a:latin typeface="Pretendard Bold"/>
              </a:rPr>
              <a:t>F</a:t>
            </a:r>
            <a:endParaRPr lang="en-US" altLang="ko-KR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32200" y="62611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000" b="0" i="0" u="none" strike="noStrike">
                <a:solidFill>
                  <a:srgbClr val="ffffff"/>
                </a:solidFill>
                <a:latin typeface="Pretendard Bold"/>
              </a:rPr>
              <a:t>D</a:t>
            </a:r>
            <a:endParaRPr lang="en-US" altLang="ko-KR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56750" y="6261100"/>
            <a:ext cx="10033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000" b="0" i="0" u="none" strike="noStrike">
                <a:solidFill>
                  <a:srgbClr val="ffffff"/>
                </a:solidFill>
                <a:latin typeface="Pretendard Bold"/>
              </a:rPr>
              <a:t>E</a:t>
            </a:r>
            <a:endParaRPr lang="en-US" altLang="ko-KR" sz="4000" b="0" i="0" u="none" strike="noStrike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267200" y="3924300"/>
            <a:ext cx="46482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" sz="2600" b="0" i="0" u="none" strike="noStrike" baseline="0" mc:Ignorable="hp" hp:hslEmbossed="0">
                <a:latin typeface="Arial"/>
                <a:ea typeface="맑은 고딕"/>
                <a:cs typeface="Arial"/>
              </a:rPr>
              <a:t>Spring Boot, Spring Web, Spring Security(JWT), MyBatis, WebSocket(STOMP), RabbitMQ</a:t>
            </a: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267200" y="7315200"/>
            <a:ext cx="46482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" sz="2600" b="0" i="0" u="none" strike="noStrike" baseline="0" mc:Ignorable="hp" hp:hslEmbossed="0">
                <a:latin typeface="Arial"/>
                <a:ea typeface="맑은 고딕"/>
                <a:cs typeface="Arial"/>
              </a:rPr>
              <a:t>MySQL, AWS RDS, drawio</a:t>
            </a:r>
            <a:endParaRPr lang="en-US" sz="26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906000" y="7315200"/>
            <a:ext cx="4648200" cy="1346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457200" lvl="1" indent="-228600"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457200" algn="l"/>
              </a:tabLst>
              <a:defRPr/>
            </a:pPr>
            <a:r>
              <a:rPr xmlns:mc="http://schemas.openxmlformats.org/markup-compatibility/2006" xmlns:hp="http://schemas.haansoft.com/office/presentation/8.0" lang="EN-US" sz="26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API: kakaoMaps</a:t>
            </a:r>
            <a:endParaRPr xmlns:mc="http://schemas.openxmlformats.org/markup-compatibility/2006" xmlns:hp="http://schemas.haansoft.com/office/presentation/8.0" lang="EN-US" sz="26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marL="457200" lvl="1" indent="-228600">
              <a:spcBef>
                <a:spcPts val="0"/>
              </a:spcBef>
              <a:spcAft>
                <a:spcPts val="0"/>
              </a:spcAft>
              <a:buFont typeface="Symbol"/>
              <a:buChar char=""/>
              <a:tabLst>
                <a:tab pos="457200" algn="l"/>
              </a:tabLst>
              <a:defRPr/>
            </a:pPr>
            <a:r>
              <a:rPr xmlns:mc="http://schemas.openxmlformats.org/markup-compatibility/2006" xmlns:hp="http://schemas.haansoft.com/office/presentation/8.0" sz="26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배포 및 빌드</a:t>
            </a:r>
            <a:r>
              <a:rPr xmlns:mc="http://schemas.openxmlformats.org/markup-compatibility/2006" xmlns:hp="http://schemas.haansoft.com/office/presentation/8.0" lang="EN-US" sz="26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: AWS, S3</a:t>
            </a:r>
            <a:endParaRPr xmlns:mc="http://schemas.openxmlformats.org/markup-compatibility/2006" xmlns:hp="http://schemas.haansoft.com/office/presentation/8.0" lang="EN-US" sz="26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marL="457200" lvl="1" indent="-228600">
              <a:spcBef>
                <a:spcPts val="0"/>
              </a:spcBef>
              <a:spcAft>
                <a:spcPts val="800"/>
              </a:spcAft>
              <a:buFont typeface="Symbol"/>
              <a:buChar char=""/>
              <a:tabLst>
                <a:tab pos="457200" algn="l"/>
              </a:tabLst>
              <a:defRPr/>
            </a:pPr>
            <a:r>
              <a:rPr xmlns:mc="http://schemas.openxmlformats.org/markup-compatibility/2006" xmlns:hp="http://schemas.haansoft.com/office/presentation/8.0" sz="26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협업</a:t>
            </a:r>
            <a:r>
              <a:rPr xmlns:mc="http://schemas.openxmlformats.org/markup-compatibility/2006" xmlns:hp="http://schemas.haansoft.com/office/presentation/8.0" lang="EN-US" sz="26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: GitHub, Notion, Figma</a:t>
            </a:r>
            <a:endParaRPr lang="en-US" sz="2600" i="0" u="none" strike="noStrike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34000" y="1866900"/>
            <a:ext cx="76200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sz="40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프로젝트 수행 도구</a:t>
            </a:r>
            <a:endParaRPr lang="ko-KR" sz="400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172833" y="1791333"/>
            <a:ext cx="685166" cy="6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05123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1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핵심 기능 &amp; 사용자 흐름</a:t>
            </a:r>
            <a:endParaRPr 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36700" y="1714500"/>
            <a:ext cx="28829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ea typeface="Pretendard Bold"/>
              </a:rPr>
              <a:t>주요기능 목록</a:t>
            </a:r>
            <a:endParaRPr lang="ko-KR" altLang="en-US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" y="1714500"/>
            <a:ext cx="504191" cy="5041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580489" y="2324100"/>
            <a:ext cx="11127022" cy="72542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1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1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핵심 기능 &amp; 사용자 흐름</a:t>
            </a:r>
            <a:endParaRPr 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36700" y="1714500"/>
            <a:ext cx="35687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ea typeface="Pretendard Bold"/>
              </a:rPr>
              <a:t>요구사항 정의서</a:t>
            </a:r>
            <a:endParaRPr lang="ko-KR" altLang="en-US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" y="1714500"/>
            <a:ext cx="504191" cy="50419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rcRect b="73077"/>
          <a:stretch>
            <a:fillRect/>
          </a:stretch>
        </p:blipFill>
        <p:spPr>
          <a:xfrm>
            <a:off x="838200" y="2476500"/>
            <a:ext cx="16734928" cy="6629399"/>
          </a:xfrm>
          <a:prstGeom prst="rect">
            <a:avLst/>
          </a:prstGeom>
        </p:spPr>
      </p:pic>
      <p:pic>
        <p:nvPicPr>
          <p:cNvPr id="29" name="그림 28">
            <a:hlinkClick r:id="rId11" tooltip="요구사항 정의서"/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6535400" y="8496300"/>
            <a:ext cx="1266191" cy="12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390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1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82600" y="1663700"/>
            <a:ext cx="4325787" cy="26416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핵심 기능 &amp; 사용자 흐름</a:t>
            </a:r>
            <a:endParaRPr 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881100" y="1790700"/>
            <a:ext cx="21209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500" b="0" i="0" u="none" strike="noStrike">
                <a:solidFill>
                  <a:srgbClr val="000000"/>
                </a:solidFill>
                <a:ea typeface="Pretendard Bold"/>
              </a:rPr>
              <a:t>User Flow</a:t>
            </a:r>
            <a:endParaRPr lang="en-US" altLang="ko-KR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85800" y="1409700"/>
            <a:ext cx="12363132" cy="836524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258800" y="1790700"/>
            <a:ext cx="504191" cy="504191"/>
          </a:xfrm>
          <a:prstGeom prst="rect">
            <a:avLst/>
          </a:prstGeom>
        </p:spPr>
      </p:pic>
      <p:sp>
        <p:nvSpPr>
          <p:cNvPr id="25" name="TextBox 12"/>
          <p:cNvSpPr txBox="1"/>
          <p:nvPr/>
        </p:nvSpPr>
        <p:spPr>
          <a:xfrm>
            <a:off x="13411200" y="2752092"/>
            <a:ext cx="38100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ea typeface="Pretendard Regular"/>
              </a:rPr>
              <a:t>비회원과 회원으로 나누어 접근할 수 있는 페이지와 사용 가능 한 기능 구분</a:t>
            </a:r>
            <a:endParaRPr lang="ko-KR" altLang="en-US" sz="2400" b="0" i="0" u="none" strike="noStrike">
              <a:solidFill>
                <a:srgbClr val="717377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0664986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9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96800" y="1663700"/>
            <a:ext cx="5011587" cy="26416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핵심 기능 &amp; 사용자 흐름</a:t>
            </a:r>
            <a:endParaRPr 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95300" y="1790700"/>
            <a:ext cx="40259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3500" b="0" i="0" u="none" strike="noStrike">
                <a:solidFill>
                  <a:srgbClr val="000000"/>
                </a:solidFill>
                <a:ea typeface="Pretendard Bold"/>
              </a:rPr>
              <a:t>Matching Flow</a:t>
            </a:r>
            <a:endParaRPr lang="en-US" altLang="ko-KR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573000" y="1790700"/>
            <a:ext cx="504191" cy="504191"/>
          </a:xfrm>
          <a:prstGeom prst="rect">
            <a:avLst/>
          </a:prstGeom>
        </p:spPr>
      </p:pic>
      <p:sp>
        <p:nvSpPr>
          <p:cNvPr id="25" name="TextBox 12"/>
          <p:cNvSpPr txBox="1"/>
          <p:nvPr/>
        </p:nvSpPr>
        <p:spPr>
          <a:xfrm>
            <a:off x="12801600" y="2400300"/>
            <a:ext cx="45720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2400" b="0" i="0" u="none" strike="noStrike">
                <a:solidFill>
                  <a:srgbClr val="717377"/>
                </a:solidFill>
                <a:latin typeface="맑은 고딕"/>
              </a:rPr>
              <a:t>매칭</a:t>
            </a:r>
            <a:r>
              <a:rPr lang="en-US" altLang="ko-KR" sz="2400" b="0" i="0" u="none" strike="noStrike">
                <a:solidFill>
                  <a:srgbClr val="717377"/>
                </a:solidFill>
                <a:latin typeface="맑은 고딕"/>
              </a:rPr>
              <a:t> </a:t>
            </a:r>
            <a:r>
              <a:rPr lang="ko-KR" altLang="en-US" sz="2400" b="0" i="0" u="none" strike="noStrike">
                <a:solidFill>
                  <a:srgbClr val="717377"/>
                </a:solidFill>
                <a:latin typeface="맑은 고딕"/>
              </a:rPr>
              <a:t>유저를 타겟으로 했을 때 </a:t>
            </a:r>
            <a:r>
              <a:rPr lang="en-US" altLang="ko-KR" sz="2400" b="0" i="0" u="none" strike="noStrike">
                <a:solidFill>
                  <a:srgbClr val="717377"/>
                </a:solidFill>
                <a:latin typeface="맑은 고딕"/>
              </a:rPr>
              <a:t>Flow</a:t>
            </a:r>
            <a:endParaRPr lang="en-US" altLang="ko-KR" sz="2400" b="0" i="0" u="none" strike="noStrike">
              <a:solidFill>
                <a:srgbClr val="717377"/>
              </a:solidFill>
              <a:latin typeface="맑은 고딕"/>
            </a:endParaRPr>
          </a:p>
          <a:p>
            <a:pPr lvl="0">
              <a:defRPr/>
            </a:pPr>
            <a:r>
              <a:rPr lang="ko-KR" altLang="en-US" sz="2400">
                <a:latin typeface="맑은 고딕"/>
              </a:rPr>
              <a:t>로그인 → 매칭 → 신청 → 채팅 → 경기 → 리뷰</a:t>
            </a:r>
            <a:endParaRPr lang="en-US" altLang="ko-KR" sz="2400" b="0" i="0" u="none" strike="noStrike">
              <a:solidFill>
                <a:srgbClr val="717377"/>
              </a:solidFill>
              <a:latin typeface="맑은 고딕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62000" y="1444952"/>
            <a:ext cx="9677400" cy="83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802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278</ep:Words>
  <ep:PresentationFormat>On-screen Show (4:3)</ep:PresentationFormat>
  <ep:Paragraphs>78</ep:Paragraphs>
  <ep:Slides>17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taera</cp:lastModifiedBy>
  <dcterms:modified xsi:type="dcterms:W3CDTF">2025-11-06T15:28:04.900</dcterms:modified>
  <cp:revision>48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